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CC"/>
    <a:srgbClr val="FF99CC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AE25-0B30-41E9-8619-AC6E29F6F5E1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BA0-E35C-494F-9EFB-957C88E37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59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AE25-0B30-41E9-8619-AC6E29F6F5E1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BA0-E35C-494F-9EFB-957C88E37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9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AE25-0B30-41E9-8619-AC6E29F6F5E1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BA0-E35C-494F-9EFB-957C88E37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58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AE25-0B30-41E9-8619-AC6E29F6F5E1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BA0-E35C-494F-9EFB-957C88E37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85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AE25-0B30-41E9-8619-AC6E29F6F5E1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BA0-E35C-494F-9EFB-957C88E37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00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AE25-0B30-41E9-8619-AC6E29F6F5E1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BA0-E35C-494F-9EFB-957C88E37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2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AE25-0B30-41E9-8619-AC6E29F6F5E1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BA0-E35C-494F-9EFB-957C88E37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23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AE25-0B30-41E9-8619-AC6E29F6F5E1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BA0-E35C-494F-9EFB-957C88E37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30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AE25-0B30-41E9-8619-AC6E29F6F5E1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BA0-E35C-494F-9EFB-957C88E37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38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AE25-0B30-41E9-8619-AC6E29F6F5E1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BA0-E35C-494F-9EFB-957C88E37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69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DAE25-0B30-41E9-8619-AC6E29F6F5E1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BA0-E35C-494F-9EFB-957C88E37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7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AE25-0B30-41E9-8619-AC6E29F6F5E1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A7BA0-E35C-494F-9EFB-957C88E37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26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328160" y="2306888"/>
            <a:ext cx="3643532" cy="707887"/>
            <a:chOff x="2194560" y="1575116"/>
            <a:chExt cx="3643532" cy="707887"/>
          </a:xfrm>
        </p:grpSpPr>
        <p:sp>
          <p:nvSpPr>
            <p:cNvPr id="4" name="TextBox 3"/>
            <p:cNvSpPr txBox="1"/>
            <p:nvPr/>
          </p:nvSpPr>
          <p:spPr>
            <a:xfrm>
              <a:off x="2194560" y="1744394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42450" y="1744394"/>
              <a:ext cx="8956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W</a:t>
              </a:r>
              <a:r>
                <a:rPr lang="en-US" dirty="0" smtClean="0">
                  <a:latin typeface="Comic Sans MS" panose="030F0702030302020204" pitchFamily="66" charset="0"/>
                </a:rPr>
                <a:t>hole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68505" y="1744394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87040" y="1575117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Comic Sans MS" panose="030F0702030302020204" pitchFamily="66" charset="0"/>
                </a:rPr>
                <a:t>+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60985" y="1575116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=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65496" y="468829"/>
            <a:ext cx="85203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Addition and subtraction representations</a:t>
            </a:r>
          </a:p>
          <a:p>
            <a:pPr algn="ctr"/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Addition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513810" y="3661542"/>
            <a:ext cx="1450145" cy="1106711"/>
            <a:chOff x="1671710" y="2734997"/>
            <a:chExt cx="1450145" cy="1106711"/>
          </a:xfrm>
        </p:grpSpPr>
        <p:sp>
          <p:nvSpPr>
            <p:cNvPr id="10" name="TextBox 9"/>
            <p:cNvSpPr txBox="1"/>
            <p:nvPr/>
          </p:nvSpPr>
          <p:spPr>
            <a:xfrm>
              <a:off x="2058574" y="3472376"/>
              <a:ext cx="8956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W</a:t>
              </a:r>
              <a:r>
                <a:rPr lang="en-US" dirty="0" smtClean="0">
                  <a:latin typeface="Comic Sans MS" panose="030F0702030302020204" pitchFamily="66" charset="0"/>
                </a:rPr>
                <a:t>hole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82838" y="3056233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94560" y="2734997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71710" y="2885173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Comic Sans MS" panose="030F0702030302020204" pitchFamily="66" charset="0"/>
                </a:rPr>
                <a:t>+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901483" y="3472376"/>
              <a:ext cx="120747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14378" y="3838805"/>
              <a:ext cx="120747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284784" y="3661542"/>
            <a:ext cx="2543909" cy="2831784"/>
            <a:chOff x="5108916" y="2492442"/>
            <a:chExt cx="2543909" cy="2831784"/>
          </a:xfrm>
        </p:grpSpPr>
        <p:sp>
          <p:nvSpPr>
            <p:cNvPr id="17" name="Oval 16"/>
            <p:cNvSpPr/>
            <p:nvPr/>
          </p:nvSpPr>
          <p:spPr>
            <a:xfrm>
              <a:off x="5108916" y="2492443"/>
              <a:ext cx="1041010" cy="10034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6611815" y="2492442"/>
              <a:ext cx="1041010" cy="10034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5780941" y="4320789"/>
              <a:ext cx="1041010" cy="10034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5703862" y="3472376"/>
              <a:ext cx="390378" cy="87914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556129" y="3472376"/>
              <a:ext cx="507610" cy="87914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808763" y="2815823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77729" y="2809494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53625" y="4637841"/>
              <a:ext cx="8956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W</a:t>
              </a:r>
              <a:r>
                <a:rPr lang="en-US" dirty="0" smtClean="0">
                  <a:latin typeface="Comic Sans MS" panose="030F0702030302020204" pitchFamily="66" charset="0"/>
                </a:rPr>
                <a:t>hole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113178" y="3727844"/>
            <a:ext cx="3716217" cy="1004722"/>
            <a:chOff x="8703212" y="2905595"/>
            <a:chExt cx="2649416" cy="738664"/>
          </a:xfrm>
        </p:grpSpPr>
        <p:sp>
          <p:nvSpPr>
            <p:cNvPr id="31" name="TextBox 30"/>
            <p:cNvSpPr txBox="1"/>
            <p:nvPr/>
          </p:nvSpPr>
          <p:spPr>
            <a:xfrm>
              <a:off x="8703212" y="3274927"/>
              <a:ext cx="264941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</a:t>
              </a:r>
              <a:r>
                <a:rPr lang="en-US" dirty="0" smtClean="0">
                  <a:latin typeface="Comic Sans MS" panose="030F0702030302020204" pitchFamily="66" charset="0"/>
                </a:rPr>
                <a:t>hole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703212" y="2905595"/>
              <a:ext cx="128485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988062" y="2905595"/>
              <a:ext cx="136456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13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5496" y="468829"/>
            <a:ext cx="85203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S</a:t>
            </a:r>
            <a:r>
              <a:rPr lang="en-US" sz="2800" dirty="0" smtClean="0">
                <a:latin typeface="Comic Sans MS" panose="030F0702030302020204" pitchFamily="66" charset="0"/>
              </a:rPr>
              <a:t>ubtraction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85674" y="3520865"/>
            <a:ext cx="1450145" cy="1106711"/>
            <a:chOff x="1671710" y="2734997"/>
            <a:chExt cx="1450145" cy="1106711"/>
          </a:xfrm>
        </p:grpSpPr>
        <p:sp>
          <p:nvSpPr>
            <p:cNvPr id="4" name="TextBox 3"/>
            <p:cNvSpPr txBox="1"/>
            <p:nvPr/>
          </p:nvSpPr>
          <p:spPr>
            <a:xfrm>
              <a:off x="2171118" y="3472376"/>
              <a:ext cx="8956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82838" y="3056233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24219" y="2734997"/>
              <a:ext cx="92729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Whole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1710" y="2885173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-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01483" y="3472376"/>
              <a:ext cx="120747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14378" y="3838805"/>
              <a:ext cx="120747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056187" y="1834351"/>
            <a:ext cx="3697457" cy="707887"/>
            <a:chOff x="3901443" y="1909439"/>
            <a:chExt cx="3697457" cy="707887"/>
          </a:xfrm>
        </p:grpSpPr>
        <p:sp>
          <p:nvSpPr>
            <p:cNvPr id="11" name="TextBox 10"/>
            <p:cNvSpPr txBox="1"/>
            <p:nvPr/>
          </p:nvSpPr>
          <p:spPr>
            <a:xfrm>
              <a:off x="6951786" y="2075880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01443" y="2078717"/>
              <a:ext cx="8956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W</a:t>
              </a:r>
              <a:r>
                <a:rPr lang="en-US" dirty="0" smtClean="0">
                  <a:latin typeface="Comic Sans MS" panose="030F0702030302020204" pitchFamily="66" charset="0"/>
                </a:rPr>
                <a:t>hole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77841" y="2078717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96376" y="1909440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-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70321" y="1909439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=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0800000">
            <a:off x="4504008" y="3120093"/>
            <a:ext cx="2543909" cy="2831784"/>
            <a:chOff x="5108916" y="2492442"/>
            <a:chExt cx="2543909" cy="2831784"/>
          </a:xfrm>
        </p:grpSpPr>
        <p:sp>
          <p:nvSpPr>
            <p:cNvPr id="18" name="Oval 17"/>
            <p:cNvSpPr/>
            <p:nvPr/>
          </p:nvSpPr>
          <p:spPr>
            <a:xfrm>
              <a:off x="5108916" y="2492443"/>
              <a:ext cx="1041010" cy="10034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6611815" y="2492442"/>
              <a:ext cx="1041010" cy="10034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5780941" y="4320789"/>
              <a:ext cx="1041010" cy="10034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703862" y="3472376"/>
              <a:ext cx="390378" cy="87914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556129" y="3472376"/>
              <a:ext cx="507610" cy="87914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10800000">
              <a:off x="6808763" y="2815823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0800000">
              <a:off x="5277729" y="2809494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0800000">
              <a:off x="5853625" y="4637841"/>
              <a:ext cx="8956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W</a:t>
              </a:r>
              <a:r>
                <a:rPr lang="en-US" dirty="0" smtClean="0">
                  <a:latin typeface="Comic Sans MS" panose="030F0702030302020204" pitchFamily="66" charset="0"/>
                </a:rPr>
                <a:t>hole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rot="10800000">
            <a:off x="8113178" y="3727844"/>
            <a:ext cx="3716217" cy="1004722"/>
            <a:chOff x="8703212" y="2905595"/>
            <a:chExt cx="2649416" cy="738664"/>
          </a:xfrm>
        </p:grpSpPr>
        <p:sp>
          <p:nvSpPr>
            <p:cNvPr id="27" name="TextBox 26"/>
            <p:cNvSpPr txBox="1"/>
            <p:nvPr/>
          </p:nvSpPr>
          <p:spPr>
            <a:xfrm rot="10800000">
              <a:off x="8703212" y="3274927"/>
              <a:ext cx="264941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W</a:t>
              </a:r>
              <a:r>
                <a:rPr lang="en-US" dirty="0" smtClean="0">
                  <a:latin typeface="Comic Sans MS" panose="030F0702030302020204" pitchFamily="66" charset="0"/>
                </a:rPr>
                <a:t>hole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0800000">
              <a:off x="8703212" y="2905595"/>
              <a:ext cx="128485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0800000">
              <a:off x="9988062" y="2905595"/>
              <a:ext cx="136456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44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9760" y="379828"/>
            <a:ext cx="8520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Checking Strategies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75" y="1038665"/>
            <a:ext cx="114511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Addition and subtraction are the </a:t>
            </a:r>
            <a:r>
              <a:rPr lang="en-US" sz="2800" b="1" dirty="0" smtClean="0">
                <a:latin typeface="Comic Sans MS" panose="030F0702030302020204" pitchFamily="66" charset="0"/>
              </a:rPr>
              <a:t>inverse</a:t>
            </a:r>
            <a:r>
              <a:rPr lang="en-US" sz="2800" dirty="0" smtClean="0">
                <a:latin typeface="Comic Sans MS" panose="030F0702030302020204" pitchFamily="66" charset="0"/>
              </a:rPr>
              <a:t> of each other.  Addition reversed subtraction and subtraction reverses addition.  Because of this we can use addition to check subtraction calculations and we can use subtraction to check addition calculations.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416" y="2990164"/>
            <a:ext cx="6718276" cy="37475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27103" y="3600135"/>
            <a:ext cx="2504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Can you see the fact family?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3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667" y="284334"/>
            <a:ext cx="11451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So, let’s check this addition, using a subtraction calculation: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38" y="913945"/>
            <a:ext cx="11451101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John has carried out this addition: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pPr algn="ctr"/>
            <a:endParaRPr lang="en-US" sz="2800" dirty="0" smtClean="0">
              <a:latin typeface="Comic Sans MS" panose="030F0702030302020204" pitchFamily="66" charset="0"/>
            </a:endParaRPr>
          </a:p>
          <a:p>
            <a:pPr algn="ctr"/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To check this we can use one of two subtractions:</a:t>
            </a:r>
          </a:p>
          <a:p>
            <a:pPr algn="ctr"/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US" sz="9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o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203895" y="1294665"/>
            <a:ext cx="3643532" cy="707887"/>
            <a:chOff x="2194560" y="1575116"/>
            <a:chExt cx="3643532" cy="707887"/>
          </a:xfrm>
        </p:grpSpPr>
        <p:sp>
          <p:nvSpPr>
            <p:cNvPr id="5" name="TextBox 4"/>
            <p:cNvSpPr txBox="1"/>
            <p:nvPr/>
          </p:nvSpPr>
          <p:spPr>
            <a:xfrm>
              <a:off x="2194560" y="1744394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42450" y="1744394"/>
              <a:ext cx="8956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W</a:t>
              </a:r>
              <a:r>
                <a:rPr lang="en-US" dirty="0" smtClean="0">
                  <a:latin typeface="Comic Sans MS" panose="030F0702030302020204" pitchFamily="66" charset="0"/>
                </a:rPr>
                <a:t>hole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68505" y="1744394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87040" y="1575117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Comic Sans MS" panose="030F0702030302020204" pitchFamily="66" charset="0"/>
                </a:rPr>
                <a:t>+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60985" y="1575116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=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03895" y="1697787"/>
            <a:ext cx="3643532" cy="707887"/>
            <a:chOff x="2194560" y="1575116"/>
            <a:chExt cx="3643532" cy="707887"/>
          </a:xfrm>
        </p:grpSpPr>
        <p:sp>
          <p:nvSpPr>
            <p:cNvPr id="11" name="TextBox 10"/>
            <p:cNvSpPr txBox="1"/>
            <p:nvPr/>
          </p:nvSpPr>
          <p:spPr>
            <a:xfrm>
              <a:off x="2194560" y="1744394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12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42450" y="1744394"/>
              <a:ext cx="8956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18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68505" y="1744394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5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87040" y="1575117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Comic Sans MS" panose="030F0702030302020204" pitchFamily="66" charset="0"/>
                </a:rPr>
                <a:t>+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60985" y="1575116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=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74234" y="2990942"/>
            <a:ext cx="3697457" cy="707887"/>
            <a:chOff x="3901443" y="1909439"/>
            <a:chExt cx="3697457" cy="707887"/>
          </a:xfrm>
        </p:grpSpPr>
        <p:sp>
          <p:nvSpPr>
            <p:cNvPr id="17" name="TextBox 16"/>
            <p:cNvSpPr txBox="1"/>
            <p:nvPr/>
          </p:nvSpPr>
          <p:spPr>
            <a:xfrm>
              <a:off x="6951786" y="2075880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01443" y="2078717"/>
              <a:ext cx="8956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W</a:t>
              </a:r>
              <a:r>
                <a:rPr lang="en-US" dirty="0" smtClean="0">
                  <a:latin typeface="Comic Sans MS" panose="030F0702030302020204" pitchFamily="66" charset="0"/>
                </a:rPr>
                <a:t>hole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77841" y="2078717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96376" y="1909440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-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70321" y="1909439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=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274234" y="3408440"/>
            <a:ext cx="3697457" cy="707887"/>
            <a:chOff x="3901443" y="1909439"/>
            <a:chExt cx="3697457" cy="707887"/>
          </a:xfrm>
        </p:grpSpPr>
        <p:sp>
          <p:nvSpPr>
            <p:cNvPr id="23" name="TextBox 22"/>
            <p:cNvSpPr txBox="1"/>
            <p:nvPr/>
          </p:nvSpPr>
          <p:spPr>
            <a:xfrm>
              <a:off x="6951786" y="2075880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6</a:t>
              </a:r>
              <a:endParaRPr lang="en-GB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01443" y="2078717"/>
              <a:ext cx="8956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18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77841" y="2078717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12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96376" y="1909440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-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70321" y="1909439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=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274234" y="4533824"/>
            <a:ext cx="3697457" cy="707887"/>
            <a:chOff x="3901443" y="1909439"/>
            <a:chExt cx="3697457" cy="707887"/>
          </a:xfrm>
        </p:grpSpPr>
        <p:sp>
          <p:nvSpPr>
            <p:cNvPr id="29" name="TextBox 28"/>
            <p:cNvSpPr txBox="1"/>
            <p:nvPr/>
          </p:nvSpPr>
          <p:spPr>
            <a:xfrm>
              <a:off x="6951786" y="2075880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13</a:t>
              </a:r>
              <a:endParaRPr lang="en-GB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01443" y="2078717"/>
              <a:ext cx="8956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18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77841" y="2078717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5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96376" y="1909440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-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70321" y="1909439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=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9460521" y="3096840"/>
            <a:ext cx="2328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john’s addition is correct, this part would equal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460521" y="4231397"/>
            <a:ext cx="2328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john’s addition is correct, this part would equal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3668" y="5584948"/>
            <a:ext cx="10236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 John’s addition is incorrect: 12 + 5 = 17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18 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55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667" y="284334"/>
            <a:ext cx="11451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Now, let’s check this subtraction, using an addition calculation: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056187" y="1341982"/>
            <a:ext cx="3697457" cy="707887"/>
            <a:chOff x="3901443" y="1909439"/>
            <a:chExt cx="3697457" cy="707887"/>
          </a:xfrm>
        </p:grpSpPr>
        <p:sp>
          <p:nvSpPr>
            <p:cNvPr id="4" name="TextBox 3"/>
            <p:cNvSpPr txBox="1"/>
            <p:nvPr/>
          </p:nvSpPr>
          <p:spPr>
            <a:xfrm>
              <a:off x="6951786" y="2075880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01443" y="2078717"/>
              <a:ext cx="8956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W</a:t>
              </a:r>
              <a:r>
                <a:rPr lang="en-US" dirty="0" smtClean="0">
                  <a:latin typeface="Comic Sans MS" panose="030F0702030302020204" pitchFamily="66" charset="0"/>
                </a:rPr>
                <a:t>hole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77841" y="2078717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96376" y="1909440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-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70321" y="1909439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=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056187" y="1780332"/>
            <a:ext cx="3697457" cy="707887"/>
            <a:chOff x="3901443" y="1909439"/>
            <a:chExt cx="3697457" cy="707887"/>
          </a:xfrm>
        </p:grpSpPr>
        <p:sp>
          <p:nvSpPr>
            <p:cNvPr id="10" name="TextBox 9"/>
            <p:cNvSpPr txBox="1"/>
            <p:nvPr/>
          </p:nvSpPr>
          <p:spPr>
            <a:xfrm>
              <a:off x="6951786" y="2075880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13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01443" y="2078717"/>
              <a:ext cx="8956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189</a:t>
              </a:r>
              <a:endParaRPr lang="en-GB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77841" y="2078717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176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96376" y="1909440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-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70321" y="1909439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=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955410" y="2547773"/>
            <a:ext cx="102365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We can check this using one of two additions: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                                    </a:t>
            </a:r>
            <a:r>
              <a:rPr lang="en-US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81645" y="5619095"/>
            <a:ext cx="6081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So John’s subtraction is correct </a:t>
            </a:r>
            <a:r>
              <a:rPr lang="en-US" sz="2800" dirty="0" smtClean="0">
                <a:solidFill>
                  <a:srgbClr val="00FF00"/>
                </a:solidFill>
                <a:latin typeface="Comic Sans MS" panose="030F0702030302020204" pitchFamily="66" charset="0"/>
                <a:sym typeface="Wingdings 2" panose="05020102010507070707" pitchFamily="18" charset="2"/>
              </a:rPr>
              <a:t></a:t>
            </a:r>
            <a:r>
              <a:rPr lang="en-US" sz="2800" dirty="0" smtClean="0">
                <a:solidFill>
                  <a:srgbClr val="00FF00"/>
                </a:solidFill>
                <a:latin typeface="Comic Sans MS" panose="030F0702030302020204" pitchFamily="66" charset="0"/>
              </a:rPr>
              <a:t> </a:t>
            </a:r>
            <a:endParaRPr lang="en-GB" sz="2800" dirty="0">
              <a:solidFill>
                <a:srgbClr val="00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56187" y="3155399"/>
            <a:ext cx="3643532" cy="707887"/>
            <a:chOff x="2194560" y="1575116"/>
            <a:chExt cx="3643532" cy="707887"/>
          </a:xfrm>
        </p:grpSpPr>
        <p:sp>
          <p:nvSpPr>
            <p:cNvPr id="18" name="TextBox 17"/>
            <p:cNvSpPr txBox="1"/>
            <p:nvPr/>
          </p:nvSpPr>
          <p:spPr>
            <a:xfrm>
              <a:off x="2194560" y="1744394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42450" y="1744394"/>
              <a:ext cx="8956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W</a:t>
              </a:r>
              <a:r>
                <a:rPr lang="en-US" dirty="0" smtClean="0">
                  <a:latin typeface="Comic Sans MS" panose="030F0702030302020204" pitchFamily="66" charset="0"/>
                </a:rPr>
                <a:t>hole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68505" y="1744394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Part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87040" y="1575117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Comic Sans MS" panose="030F0702030302020204" pitchFamily="66" charset="0"/>
                </a:rPr>
                <a:t>+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60985" y="1575116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=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056187" y="3584804"/>
            <a:ext cx="3643532" cy="707887"/>
            <a:chOff x="2194560" y="1575116"/>
            <a:chExt cx="3643532" cy="707887"/>
          </a:xfrm>
        </p:grpSpPr>
        <p:sp>
          <p:nvSpPr>
            <p:cNvPr id="24" name="TextBox 23"/>
            <p:cNvSpPr txBox="1"/>
            <p:nvPr/>
          </p:nvSpPr>
          <p:spPr>
            <a:xfrm>
              <a:off x="2194560" y="1744394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176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42450" y="1744394"/>
              <a:ext cx="8956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189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68505" y="1744394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13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87040" y="1575117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Comic Sans MS" panose="030F0702030302020204" pitchFamily="66" charset="0"/>
                </a:rPr>
                <a:t>+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60985" y="1575116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=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056187" y="4778921"/>
            <a:ext cx="3643532" cy="707887"/>
            <a:chOff x="2194560" y="1575116"/>
            <a:chExt cx="3643532" cy="707887"/>
          </a:xfrm>
        </p:grpSpPr>
        <p:sp>
          <p:nvSpPr>
            <p:cNvPr id="30" name="TextBox 29"/>
            <p:cNvSpPr txBox="1"/>
            <p:nvPr/>
          </p:nvSpPr>
          <p:spPr>
            <a:xfrm>
              <a:off x="2194560" y="1744394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13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42450" y="1744394"/>
              <a:ext cx="8956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189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68505" y="1744394"/>
              <a:ext cx="647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mic Sans MS" panose="030F0702030302020204" pitchFamily="66" charset="0"/>
                </a:rPr>
                <a:t>176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87040" y="1575117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Comic Sans MS" panose="030F0702030302020204" pitchFamily="66" charset="0"/>
                </a:rPr>
                <a:t>+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60985" y="1575116"/>
              <a:ext cx="4360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Comic Sans MS" panose="030F0702030302020204" pitchFamily="66" charset="0"/>
                </a:rPr>
                <a:t>=</a:t>
              </a:r>
              <a:endParaRPr lang="en-GB" sz="40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772376" y="3948041"/>
            <a:ext cx="2328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john’s subtraction is correct, the whole would equal </a:t>
            </a:r>
            <a:r>
              <a:rPr lang="en-US" dirty="0" smtClean="0">
                <a:solidFill>
                  <a:srgbClr val="FF0000"/>
                </a:solidFill>
              </a:rPr>
              <a:t>189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>
            <a:endCxn id="25" idx="3"/>
          </p:cNvCxnSpPr>
          <p:nvPr/>
        </p:nvCxnSpPr>
        <p:spPr>
          <a:xfrm flipH="1" flipV="1">
            <a:off x="7699719" y="3938748"/>
            <a:ext cx="1072658" cy="35394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1" idx="3"/>
          </p:cNvCxnSpPr>
          <p:nvPr/>
        </p:nvCxnSpPr>
        <p:spPr>
          <a:xfrm flipH="1">
            <a:off x="7699719" y="4778921"/>
            <a:ext cx="1072658" cy="35394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1513810" y="3028493"/>
            <a:ext cx="1450145" cy="1106711"/>
            <a:chOff x="1671710" y="2734997"/>
            <a:chExt cx="1450145" cy="1106711"/>
          </a:xfrm>
        </p:grpSpPr>
        <p:sp>
          <p:nvSpPr>
            <p:cNvPr id="44" name="TextBox 43"/>
            <p:cNvSpPr txBox="1"/>
            <p:nvPr/>
          </p:nvSpPr>
          <p:spPr>
            <a:xfrm>
              <a:off x="2072642" y="3472376"/>
              <a:ext cx="8956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189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196906" y="3056233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1</a:t>
              </a:r>
              <a:r>
                <a:rPr lang="en-US" sz="1100" dirty="0" smtClean="0">
                  <a:latin typeface="Comic Sans MS" panose="030F0702030302020204" pitchFamily="66" charset="0"/>
                </a:rPr>
                <a:t> </a:t>
              </a:r>
              <a:r>
                <a:rPr lang="en-US" dirty="0" smtClean="0">
                  <a:latin typeface="Comic Sans MS" panose="030F0702030302020204" pitchFamily="66" charset="0"/>
                </a:rPr>
                <a:t>3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10152" y="2734997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176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71710" y="2927377"/>
              <a:ext cx="4360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+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1901483" y="3472376"/>
              <a:ext cx="120747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914378" y="3838805"/>
              <a:ext cx="120747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1433149" y="4326251"/>
            <a:ext cx="1450145" cy="1106711"/>
            <a:chOff x="1671710" y="2734997"/>
            <a:chExt cx="1450145" cy="1106711"/>
          </a:xfrm>
        </p:grpSpPr>
        <p:sp>
          <p:nvSpPr>
            <p:cNvPr id="51" name="TextBox 50"/>
            <p:cNvSpPr txBox="1"/>
            <p:nvPr/>
          </p:nvSpPr>
          <p:spPr>
            <a:xfrm>
              <a:off x="2072642" y="3472376"/>
              <a:ext cx="8956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189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84362" y="3056233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176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94560" y="2734997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1</a:t>
              </a:r>
              <a:r>
                <a:rPr lang="en-US" sz="1050" dirty="0" smtClean="0">
                  <a:latin typeface="Comic Sans MS" panose="030F0702030302020204" pitchFamily="66" charset="0"/>
                </a:rPr>
                <a:t> </a:t>
              </a:r>
              <a:r>
                <a:rPr lang="en-US" dirty="0" smtClean="0">
                  <a:latin typeface="Comic Sans MS" panose="030F0702030302020204" pitchFamily="66" charset="0"/>
                </a:rPr>
                <a:t>3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671710" y="2927377"/>
              <a:ext cx="4360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+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1901483" y="3472376"/>
              <a:ext cx="120747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914378" y="3838805"/>
              <a:ext cx="120747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9093951" y="1186315"/>
            <a:ext cx="1450145" cy="1106902"/>
            <a:chOff x="1671710" y="2734997"/>
            <a:chExt cx="1450145" cy="1106902"/>
          </a:xfrm>
        </p:grpSpPr>
        <p:sp>
          <p:nvSpPr>
            <p:cNvPr id="58" name="TextBox 57"/>
            <p:cNvSpPr txBox="1"/>
            <p:nvPr/>
          </p:nvSpPr>
          <p:spPr>
            <a:xfrm>
              <a:off x="2226213" y="3472567"/>
              <a:ext cx="8956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1</a:t>
              </a:r>
              <a:r>
                <a:rPr lang="en-US" sz="600" dirty="0" smtClean="0">
                  <a:latin typeface="Comic Sans MS" panose="030F0702030302020204" pitchFamily="66" charset="0"/>
                </a:rPr>
                <a:t> </a:t>
              </a:r>
              <a:r>
                <a:rPr lang="en-US" dirty="0" smtClean="0">
                  <a:latin typeface="Comic Sans MS" panose="030F0702030302020204" pitchFamily="66" charset="0"/>
                </a:rPr>
                <a:t>3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126566" y="3056233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176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110152" y="2734997"/>
              <a:ext cx="6471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18</a:t>
              </a:r>
              <a:r>
                <a:rPr lang="en-US" sz="600" dirty="0" smtClean="0">
                  <a:latin typeface="Comic Sans MS" panose="030F0702030302020204" pitchFamily="66" charset="0"/>
                </a:rPr>
                <a:t> </a:t>
              </a:r>
              <a:r>
                <a:rPr lang="en-US" dirty="0" smtClean="0">
                  <a:latin typeface="Comic Sans MS" panose="030F0702030302020204" pitchFamily="66" charset="0"/>
                </a:rPr>
                <a:t>9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671710" y="2927377"/>
              <a:ext cx="4360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-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1901483" y="3472376"/>
              <a:ext cx="120747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914378" y="3838805"/>
              <a:ext cx="120747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4646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258</Words>
  <Application>Microsoft Office PowerPoint</Application>
  <PresentationFormat>Widescreen</PresentationFormat>
  <Paragraphs>121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Gathercole</dc:creator>
  <cp:lastModifiedBy>Jane Gathercole</cp:lastModifiedBy>
  <cp:revision>11</cp:revision>
  <dcterms:created xsi:type="dcterms:W3CDTF">2020-11-21T07:46:50Z</dcterms:created>
  <dcterms:modified xsi:type="dcterms:W3CDTF">2020-11-21T10:53:23Z</dcterms:modified>
</cp:coreProperties>
</file>