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930" r:id="rId2"/>
  </p:sldMasterIdLst>
  <p:notesMasterIdLst>
    <p:notesMasterId r:id="rId7"/>
  </p:notesMasterIdLst>
  <p:sldIdLst>
    <p:sldId id="257" r:id="rId3"/>
    <p:sldId id="890" r:id="rId4"/>
    <p:sldId id="897" r:id="rId5"/>
    <p:sldId id="90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48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-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42AC22-9DA7-4BB4-80C5-2FA4137CAEBF}" type="datetimeFigureOut">
              <a:rPr lang="en-GB" smtClean="0"/>
              <a:t>04/08/2019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24C831-5874-48BC-B5AB-5E15508F57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446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50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0DB6-52A1-4C8E-8924-D01BFA2A42F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04/08/2019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BE4FF-5A02-4104-8EEB-652420352A75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5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0DB6-52A1-4C8E-8924-D01BFA2A42F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04/08/2019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BE4FF-5A02-4104-8EEB-652420352A75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495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72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72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0DB6-52A1-4C8E-8924-D01BFA2A42F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04/08/2019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BE4FF-5A02-4104-8EEB-652420352A75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6734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44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3FF37E-32BA-4F64-9674-BCD2E6A5FFDC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8540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380638-4E1A-4561-8B14-C9B6B9A434D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3918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9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43EFA-1BC3-4383-B161-A914EF20DE5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974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A6618B-A729-44A1-B4BC-34A44AB600FF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20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8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8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4DCBC-8BDA-41AE-8AA1-896C5F890B1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2205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278244-FFA0-4577-9A03-6CFF87B229A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0221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8FAC94-641B-4D5A-93FD-C4E385201BD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2376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9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BDFD9E-4253-497E-99C8-5C51A7E8637C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117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0DB6-52A1-4C8E-8924-D01BFA2A42F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04/08/2019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BE4FF-5A02-4104-8EEB-652420352A75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5749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452F1-DDC7-464F-92A2-3DD193F577ED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8654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4EAA2D-946D-4D49-A5BD-A639EC0C7F6C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2503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7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7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BCB90-5BD6-4925-8BF9-EBD2D84E9C52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8389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6"/>
            <a:ext cx="109728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21C71-1870-4EF4-A7F7-05EA103935FC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97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8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0DB6-52A1-4C8E-8924-D01BFA2A42F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04/08/2019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BE4FF-5A02-4104-8EEB-652420352A75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218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0DB6-52A1-4C8E-8924-D01BFA2A42F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04/08/2019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BE4FF-5A02-4104-8EEB-652420352A75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556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42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42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0DB6-52A1-4C8E-8924-D01BFA2A42F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04/08/2019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BE4FF-5A02-4104-8EEB-652420352A75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011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0DB6-52A1-4C8E-8924-D01BFA2A42F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04/08/2019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BE4FF-5A02-4104-8EEB-652420352A75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419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0DB6-52A1-4C8E-8924-D01BFA2A42F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04/08/2019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BE4FF-5A02-4104-8EEB-652420352A75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615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13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0DB6-52A1-4C8E-8924-D01BFA2A42F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04/08/2019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BE4FF-5A02-4104-8EEB-652420352A75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167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0DB6-52A1-4C8E-8924-D01BFA2A42F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04/08/2019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BE4FF-5A02-4104-8EEB-652420352A75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412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43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70DB6-52A1-4C8E-8924-D01BFA2A42F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04/08/2019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43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43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BE4FF-5A02-4104-8EEB-652420352A75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91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FCB23D9-2C13-403E-B462-E83E55B6E608}" type="slidenum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472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1" r:id="rId1"/>
    <p:sldLayoutId id="2147483932" r:id="rId2"/>
    <p:sldLayoutId id="2147483933" r:id="rId3"/>
    <p:sldLayoutId id="2147483934" r:id="rId4"/>
    <p:sldLayoutId id="2147483935" r:id="rId5"/>
    <p:sldLayoutId id="2147483936" r:id="rId6"/>
    <p:sldLayoutId id="2147483937" r:id="rId7"/>
    <p:sldLayoutId id="2147483938" r:id="rId8"/>
    <p:sldLayoutId id="2147483939" r:id="rId9"/>
    <p:sldLayoutId id="2147483940" r:id="rId10"/>
    <p:sldLayoutId id="2147483941" r:id="rId11"/>
    <p:sldLayoutId id="2147483942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90000"/>
              </a:schemeClr>
            </a:gs>
            <a:gs pos="39999">
              <a:srgbClr val="85C2FF"/>
            </a:gs>
            <a:gs pos="21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257" y="914400"/>
            <a:ext cx="11547566" cy="2686133"/>
          </a:xfrm>
        </p:spPr>
        <p:txBody>
          <a:bodyPr>
            <a:normAutofit/>
          </a:bodyPr>
          <a:lstStyle/>
          <a:p>
            <a:r>
              <a:rPr lang="en-GB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CCW Joined 15a" panose="03050602040000000000" pitchFamily="66" charset="0"/>
              </a:rPr>
              <a:t>Monday </a:t>
            </a:r>
            <a:r>
              <a:rPr lang="en-GB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CCW Joined 15a" panose="03050602040000000000" pitchFamily="66" charset="0"/>
              </a:rPr>
              <a:t>7th– </a:t>
            </a:r>
            <a:r>
              <a:rPr lang="en-GB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CCW Joined 15a" panose="03050602040000000000" pitchFamily="66" charset="0"/>
              </a:rPr>
              <a:t>Friday </a:t>
            </a:r>
            <a:r>
              <a:rPr lang="en-GB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CCW Joined 15a" panose="03050602040000000000" pitchFamily="66" charset="0"/>
              </a:rPr>
              <a:t>11</a:t>
            </a:r>
            <a:r>
              <a:rPr lang="en-GB" sz="4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CCW Joined 15a" panose="03050602040000000000" pitchFamily="66" charset="0"/>
              </a:rPr>
              <a:t>th</a:t>
            </a:r>
            <a:r>
              <a:rPr lang="en-GB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CCW Joined 15a" panose="03050602040000000000" pitchFamily="66" charset="0"/>
              </a:rPr>
              <a:t> </a:t>
            </a:r>
            <a:r>
              <a:rPr lang="en-GB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CCW Joined 15a" panose="03050602040000000000" pitchFamily="66" charset="0"/>
              </a:rPr>
              <a:t>October</a:t>
            </a:r>
            <a:endParaRPr lang="en-GB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CCW Joined 15a" panose="03050602040000000000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4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CCW Joined 15a" panose="03050602040000000000" pitchFamily="66" charset="0"/>
              </a:rPr>
              <a:t>Hawker Class</a:t>
            </a:r>
          </a:p>
          <a:p>
            <a:r>
              <a:rPr lang="en-US" sz="4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CCW Joined 15a" panose="03050602040000000000" pitchFamily="66" charset="0"/>
              </a:rPr>
              <a:t>Phonics </a:t>
            </a:r>
          </a:p>
        </p:txBody>
      </p:sp>
    </p:spTree>
    <p:extLst>
      <p:ext uri="{BB962C8B-B14F-4D97-AF65-F5344CB8AC3E}">
        <p14:creationId xmlns:p14="http://schemas.microsoft.com/office/powerpoint/2010/main" val="67613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5">
                <a:lumMod val="90000"/>
              </a:schemeClr>
            </a:gs>
            <a:gs pos="39999">
              <a:srgbClr val="85C2FF"/>
            </a:gs>
            <a:gs pos="21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9" name="Group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939004416"/>
              </p:ext>
            </p:extLst>
          </p:nvPr>
        </p:nvGraphicFramePr>
        <p:xfrm>
          <a:off x="609599" y="1789429"/>
          <a:ext cx="10972801" cy="4455796"/>
        </p:xfrm>
        <a:graphic>
          <a:graphicData uri="http://schemas.openxmlformats.org/drawingml/2006/table">
            <a:tbl>
              <a:tblPr/>
              <a:tblGrid>
                <a:gridCol w="2194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49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28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949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949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318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4800" dirty="0">
                          <a:effectLst/>
                          <a:latin typeface="XCCW Joined 15a" panose="03050602040000000000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</a:t>
                      </a:r>
                      <a:endParaRPr lang="en-GB" sz="4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920" marR="1219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4800">
                          <a:effectLst/>
                          <a:latin typeface="XCCW Joined 15a" panose="03050602040000000000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</a:t>
                      </a:r>
                      <a:endParaRPr lang="en-GB" sz="4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920" marR="1219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4800">
                          <a:effectLst/>
                          <a:latin typeface="XCCW Joined 15a" panose="03050602040000000000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 </a:t>
                      </a:r>
                      <a:endParaRPr lang="en-GB" sz="4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920" marR="1219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4800">
                          <a:effectLst/>
                          <a:latin typeface="XCCW Joined 15a" panose="03050602040000000000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ck </a:t>
                      </a:r>
                      <a:endParaRPr lang="en-GB" sz="4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920" marR="1219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4800">
                          <a:effectLst/>
                          <a:latin typeface="XCCW Joined 15a" panose="03050602040000000000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 </a:t>
                      </a:r>
                      <a:endParaRPr lang="en-GB" sz="4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920" marR="1219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18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4800">
                          <a:effectLst/>
                          <a:latin typeface="XCCW Joined 15a" panose="03050602040000000000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</a:t>
                      </a:r>
                      <a:endParaRPr lang="en-GB" sz="4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920" marR="1219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4800">
                          <a:effectLst/>
                          <a:latin typeface="XCCW Joined 15a" panose="03050602040000000000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</a:t>
                      </a:r>
                      <a:endParaRPr lang="en-GB" sz="4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920" marR="1219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4800">
                          <a:effectLst/>
                          <a:latin typeface="XCCW Joined 15a" panose="03050602040000000000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</a:t>
                      </a:r>
                      <a:endParaRPr lang="en-GB" sz="4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920" marR="1219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4800">
                          <a:effectLst/>
                          <a:latin typeface="XCCW Joined 15a" panose="03050602040000000000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</a:t>
                      </a:r>
                      <a:endParaRPr lang="en-GB" sz="4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920" marR="1219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4800">
                          <a:effectLst/>
                          <a:latin typeface="XCCW Joined 15a" panose="03050602040000000000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</a:t>
                      </a:r>
                      <a:endParaRPr lang="en-GB" sz="4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920" marR="1219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60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4800">
                          <a:effectLst/>
                          <a:latin typeface="XCCW Joined 15a" panose="03050602040000000000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</a:t>
                      </a:r>
                      <a:endParaRPr lang="en-GB" sz="4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920" marR="1219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4800">
                          <a:effectLst/>
                          <a:latin typeface="XCCW Joined 15a" panose="03050602040000000000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</a:t>
                      </a:r>
                      <a:endParaRPr lang="en-GB" sz="4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920" marR="1219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4800">
                          <a:effectLst/>
                          <a:latin typeface="XCCW Joined 15a" panose="03050602040000000000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  <a:endParaRPr lang="en-GB" sz="4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920" marR="1219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4800">
                          <a:effectLst/>
                          <a:latin typeface="XCCW Joined 15a" panose="03050602040000000000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er</a:t>
                      </a:r>
                      <a:endParaRPr lang="en-GB" sz="4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920" marR="1219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4800">
                          <a:effectLst/>
                          <a:latin typeface="XCCW Joined 15a" panose="03050602040000000000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ur</a:t>
                      </a:r>
                      <a:r>
                        <a:rPr lang="en-US" sz="4800">
                          <a:effectLst/>
                          <a:latin typeface="XCCW Joined 15b" panose="03050602040000000000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</a:t>
                      </a:r>
                      <a:endParaRPr lang="en-GB" sz="4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920" marR="1219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60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4800">
                          <a:effectLst/>
                          <a:latin typeface="XCCW Joined 15a" panose="03050602040000000000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sh</a:t>
                      </a:r>
                      <a:endParaRPr lang="en-GB" sz="4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920" marR="1219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4800">
                          <a:effectLst/>
                          <a:latin typeface="XCCW Joined 15a" panose="03050602040000000000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</a:t>
                      </a:r>
                      <a:endParaRPr lang="en-GB" sz="4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920" marR="1219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4800">
                          <a:effectLst/>
                          <a:latin typeface="XCCW Joined 15a" panose="03050602040000000000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en-US" sz="4800">
                          <a:effectLst/>
                          <a:latin typeface="XCCW Joined 15b" panose="03050602040000000000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</a:t>
                      </a:r>
                      <a:endParaRPr lang="en-GB" sz="4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920" marR="1219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4800">
                          <a:effectLst/>
                          <a:latin typeface="XCCW Joined 15a" panose="03050602040000000000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a-e</a:t>
                      </a:r>
                      <a:endParaRPr lang="en-GB" sz="4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920" marR="1219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21920" marR="1219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9449585"/>
                  </a:ext>
                </a:extLst>
              </a:tr>
            </a:tbl>
          </a:graphicData>
        </a:graphic>
      </p:graphicFrame>
      <p:sp>
        <p:nvSpPr>
          <p:cNvPr id="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75F388-2132-4F7F-B72F-65B5AAE10ECF}" type="slidenum">
              <a:rPr lang="en-GB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3770" y="630970"/>
            <a:ext cx="1065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XCCW Joined 15a" panose="03050602040000000000" pitchFamily="66" charset="0"/>
              </a:rPr>
              <a:t>Review: phonemes</a:t>
            </a:r>
          </a:p>
        </p:txBody>
      </p:sp>
    </p:spTree>
    <p:extLst>
      <p:ext uri="{BB962C8B-B14F-4D97-AF65-F5344CB8AC3E}">
        <p14:creationId xmlns:p14="http://schemas.microsoft.com/office/powerpoint/2010/main" val="4058378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0" advClick="0" advTm="39000"/>
    </mc:Choice>
    <mc:Fallback xmlns="">
      <p:transition spd="slow" advClick="0" advTm="39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9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z="3600" b="1" dirty="0" smtClean="0">
                <a:latin typeface="XCCW Joined 15a" panose="03050602040000000000" pitchFamily="66" charset="0"/>
              </a:rPr>
              <a:t>Review: high frequency words</a:t>
            </a:r>
            <a:br>
              <a:rPr lang="en-US" altLang="en-US" sz="3600" b="1" dirty="0" smtClean="0">
                <a:latin typeface="XCCW Joined 15a" panose="03050602040000000000" pitchFamily="66" charset="0"/>
              </a:rPr>
            </a:br>
            <a:endParaRPr lang="en-GB" altLang="en-US" sz="3600" b="1" dirty="0">
              <a:latin typeface="XCCW Joined 15a" panose="03050602040000000000" pitchFamily="66" charset="0"/>
            </a:endParaRPr>
          </a:p>
        </p:txBody>
      </p:sp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fld id="{07ABD7F5-BD9B-48FB-BA09-D7F12632CD01}" type="slidenum">
              <a:rPr lang="en-GB" altLang="en-US" sz="140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3</a:t>
            </a:fld>
            <a:endParaRPr lang="en-GB" altLang="en-US" sz="1400">
              <a:solidFill>
                <a:srgbClr val="000000"/>
              </a:solidFill>
            </a:endParaRPr>
          </a:p>
        </p:txBody>
      </p:sp>
      <p:graphicFrame>
        <p:nvGraphicFramePr>
          <p:cNvPr id="6" name="Group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6583498"/>
              </p:ext>
            </p:extLst>
          </p:nvPr>
        </p:nvGraphicFramePr>
        <p:xfrm>
          <a:off x="1707091" y="1571172"/>
          <a:ext cx="8777818" cy="4527552"/>
        </p:xfrm>
        <a:graphic>
          <a:graphicData uri="http://schemas.openxmlformats.org/drawingml/2006/table">
            <a:tbl>
              <a:tblPr/>
              <a:tblGrid>
                <a:gridCol w="2194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49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28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949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318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>
                          <a:effectLst/>
                          <a:latin typeface="XCCW Joined 15a" panose="03050602040000000000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little</a:t>
                      </a:r>
                      <a:endParaRPr lang="en-GB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920" marR="1219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>
                          <a:effectLst/>
                          <a:latin typeface="XCCW Joined 15a" panose="03050602040000000000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en-US" sz="3600" b="1">
                          <a:effectLst/>
                          <a:latin typeface="XCCW Joined 15b" panose="03050602040000000000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en-US" sz="3600" b="1">
                          <a:effectLst/>
                          <a:latin typeface="XCCW Joined 15a" panose="03050602040000000000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</a:t>
                      </a:r>
                      <a:endParaRPr lang="en-GB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920" marR="1219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>
                          <a:effectLst/>
                          <a:latin typeface="XCCW Joined 15a" panose="03050602040000000000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Mr</a:t>
                      </a:r>
                      <a:endParaRPr lang="en-GB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920" marR="1219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>
                          <a:effectLst/>
                          <a:latin typeface="XCCW Joined 15a" panose="03050602040000000000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they</a:t>
                      </a:r>
                      <a:endParaRPr lang="en-GB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920" marR="1219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919664"/>
                  </a:ext>
                </a:extLst>
              </a:tr>
              <a:tr h="11318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>
                          <a:effectLst/>
                          <a:latin typeface="XCCW Joined 15a" panose="03050602040000000000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lo</a:t>
                      </a:r>
                      <a:r>
                        <a:rPr lang="en-US" sz="3600" b="1">
                          <a:effectLst/>
                          <a:latin typeface="XCCW Joined 15b" panose="03050602040000000000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ve</a:t>
                      </a:r>
                      <a:endParaRPr lang="en-GB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920" marR="1219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>
                          <a:effectLst/>
                          <a:latin typeface="XCCW Joined 15a" panose="03050602040000000000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says</a:t>
                      </a:r>
                      <a:endParaRPr lang="en-GB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920" marR="1219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>
                          <a:effectLst/>
                          <a:latin typeface="XCCW Joined 15a" panose="03050602040000000000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</a:t>
                      </a:r>
                      <a:r>
                        <a:rPr lang="en-US" sz="3600" b="1">
                          <a:effectLst/>
                          <a:latin typeface="XCCW Joined 15b" panose="03050602040000000000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lang="en-US" sz="3600" b="1">
                          <a:effectLst/>
                          <a:latin typeface="XCCW Joined 15a" panose="03050602040000000000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at</a:t>
                      </a:r>
                      <a:endParaRPr lang="en-GB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920" marR="1219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>
                          <a:effectLst/>
                          <a:latin typeface="XCCW Joined 15a" panose="03050602040000000000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en-US" sz="3600" b="1">
                          <a:effectLst/>
                          <a:latin typeface="XCCW Joined 15b" panose="03050602040000000000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lang="en-US" sz="3600" b="1">
                          <a:effectLst/>
                          <a:latin typeface="XCCW Joined 15a" panose="03050602040000000000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lang="en-GB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920" marR="1219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5457384"/>
                  </a:ext>
                </a:extLst>
              </a:tr>
              <a:tr h="11318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>
                          <a:effectLst/>
                          <a:latin typeface="XCCW Joined 15a" panose="03050602040000000000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he</a:t>
                      </a:r>
                      <a:endParaRPr lang="en-GB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920" marR="1219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>
                          <a:effectLst/>
                          <a:latin typeface="XCCW Joined 15a" panose="03050602040000000000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</a:t>
                      </a:r>
                      <a:r>
                        <a:rPr lang="en-US" sz="3600" b="1">
                          <a:effectLst/>
                          <a:latin typeface="XCCW Joined 15b" panose="03050602040000000000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</a:t>
                      </a:r>
                      <a:endParaRPr lang="en-GB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920" marR="1219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>
                          <a:effectLst/>
                          <a:latin typeface="XCCW Joined 15a" panose="03050602040000000000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</a:t>
                      </a:r>
                      <a:endParaRPr lang="en-GB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920" marR="1219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600" b="1" dirty="0" smtClean="0">
                          <a:effectLst/>
                          <a:latin typeface="XCCW Joined 15a" panose="03050602040000000000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</a:t>
                      </a:r>
                      <a:endParaRPr lang="en-GB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920" marR="1219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5203338"/>
                  </a:ext>
                </a:extLst>
              </a:tr>
              <a:tr h="11318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>
                          <a:effectLst/>
                          <a:latin typeface="XCCW Joined 15a" panose="03050602040000000000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she</a:t>
                      </a:r>
                      <a:endParaRPr lang="en-GB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920" marR="1219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21920" marR="1219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21920" marR="1219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21920" marR="1219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02787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37730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28549"/>
            <a:ext cx="10972800" cy="1143000"/>
          </a:xfrm>
        </p:spPr>
        <p:txBody>
          <a:bodyPr/>
          <a:lstStyle/>
          <a:p>
            <a:r>
              <a:rPr lang="en-US" dirty="0" smtClean="0">
                <a:latin typeface="XCCW Joined 15a" panose="03050602040000000000" pitchFamily="66" charset="0"/>
              </a:rPr>
              <a:t>Learn</a:t>
            </a:r>
            <a:r>
              <a:rPr lang="en-US" dirty="0" smtClean="0"/>
              <a:t>:</a:t>
            </a:r>
            <a:endParaRPr lang="en-GB" dirty="0">
              <a:latin typeface="XCCW Joined 15a" panose="03050602040000000000" pitchFamily="66" charset="0"/>
            </a:endParaRPr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044424786"/>
              </p:ext>
            </p:extLst>
          </p:nvPr>
        </p:nvGraphicFramePr>
        <p:xfrm>
          <a:off x="1504950" y="2004275"/>
          <a:ext cx="8839200" cy="4108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>
                  <a:extLst>
                    <a:ext uri="{9D8B030D-6E8A-4147-A177-3AD203B41FA5}">
                      <a16:colId xmlns:a16="http://schemas.microsoft.com/office/drawing/2014/main" val="4196669158"/>
                    </a:ext>
                  </a:extLst>
                </a:gridCol>
                <a:gridCol w="4419600">
                  <a:extLst>
                    <a:ext uri="{9D8B030D-6E8A-4147-A177-3AD203B41FA5}">
                      <a16:colId xmlns:a16="http://schemas.microsoft.com/office/drawing/2014/main" val="3235564466"/>
                    </a:ext>
                  </a:extLst>
                </a:gridCol>
              </a:tblGrid>
              <a:tr h="2054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200" b="0" dirty="0" smtClean="0">
                          <a:solidFill>
                            <a:schemeClr val="tx1"/>
                          </a:solidFill>
                          <a:latin typeface="XCCW Joined 15a" panose="03050602040000000000" pitchFamily="66" charset="0"/>
                        </a:rPr>
                        <a:t>j (g)</a:t>
                      </a:r>
                      <a:endParaRPr lang="en-GB" sz="7200" b="0" dirty="0">
                        <a:solidFill>
                          <a:schemeClr val="tx1"/>
                        </a:solidFill>
                        <a:effectLst/>
                        <a:latin typeface="XCCW Joined 15a" panose="03050602040000000000" pitchFamily="66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200" b="0" kern="1200" dirty="0" smtClean="0">
                          <a:solidFill>
                            <a:srgbClr val="000000"/>
                          </a:solidFill>
                          <a:effectLst/>
                          <a:latin typeface="XCCW Joined 15a" panose="03050602040000000000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72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XCCW Joined 15a" panose="03050602040000000000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7200" b="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XCCW Joined 15a" panose="03050602040000000000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ai</a:t>
                      </a:r>
                      <a:r>
                        <a:rPr lang="en-US" sz="72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XCCW Joined 15a" panose="03050602040000000000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)</a:t>
                      </a:r>
                      <a:endParaRPr lang="en-GB" sz="7200" b="0" dirty="0">
                        <a:solidFill>
                          <a:schemeClr val="tx1"/>
                        </a:solidFill>
                        <a:effectLst/>
                        <a:latin typeface="XCCW Joined 15a" panose="03050602040000000000" pitchFamily="66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4531564"/>
                  </a:ext>
                </a:extLst>
              </a:tr>
              <a:tr h="2054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200" b="0" dirty="0" smtClean="0">
                          <a:solidFill>
                            <a:schemeClr val="tx1"/>
                          </a:solidFill>
                          <a:effectLst/>
                          <a:latin typeface="XCCW Joined 15a" panose="03050602040000000000" pitchFamily="66" charset="0"/>
                          <a:ea typeface="Times New Roman" panose="02020603050405020304" pitchFamily="18" charset="0"/>
                        </a:rPr>
                        <a:t>l (le)</a:t>
                      </a:r>
                      <a:endParaRPr lang="en-GB" sz="7200" b="0" dirty="0">
                        <a:solidFill>
                          <a:schemeClr val="tx1"/>
                        </a:solidFill>
                        <a:effectLst/>
                        <a:latin typeface="XCCW Joined 15a" panose="03050602040000000000" pitchFamily="66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200" b="0" dirty="0" err="1" smtClean="0">
                          <a:solidFill>
                            <a:schemeClr val="tx1"/>
                          </a:solidFill>
                          <a:effectLst/>
                          <a:latin typeface="XCCW Joined 15a" panose="03050602040000000000" pitchFamily="66" charset="0"/>
                          <a:ea typeface="Times New Roman" panose="02020603050405020304" pitchFamily="18" charset="0"/>
                        </a:rPr>
                        <a:t>ee</a:t>
                      </a:r>
                      <a:r>
                        <a:rPr lang="en-US" sz="7200" b="0" dirty="0" smtClean="0">
                          <a:solidFill>
                            <a:schemeClr val="tx1"/>
                          </a:solidFill>
                          <a:effectLst/>
                          <a:latin typeface="XCCW Joined 15a" panose="03050602040000000000" pitchFamily="66" charset="0"/>
                          <a:ea typeface="Times New Roman" panose="02020603050405020304" pitchFamily="18" charset="0"/>
                        </a:rPr>
                        <a:t> (e)</a:t>
                      </a:r>
                      <a:endParaRPr lang="en-GB" sz="7200" b="0" dirty="0">
                        <a:solidFill>
                          <a:schemeClr val="tx1"/>
                        </a:solidFill>
                        <a:effectLst/>
                        <a:latin typeface="XCCW Joined 15a" panose="03050602040000000000" pitchFamily="66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581878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C21C71-1870-4EF4-A7F7-05EA103935F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777798"/>
      </p:ext>
    </p:extLst>
  </p:cSld>
  <p:clrMapOvr>
    <a:masterClrMapping/>
  </p:clrMapOvr>
</p:sld>
</file>

<file path=ppt/theme/theme1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2175</TotalTime>
  <Words>70</Words>
  <Application>Microsoft Office PowerPoint</Application>
  <PresentationFormat>Widescreen</PresentationFormat>
  <Paragraphs>45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Times New Roman</vt:lpstr>
      <vt:lpstr>XCCW Joined 15a</vt:lpstr>
      <vt:lpstr>XCCW Joined 15b</vt:lpstr>
      <vt:lpstr>4_Office Theme</vt:lpstr>
      <vt:lpstr>1_Default Design</vt:lpstr>
      <vt:lpstr>Monday 7th– Friday 11th October</vt:lpstr>
      <vt:lpstr>PowerPoint Presentation</vt:lpstr>
      <vt:lpstr>Review: high frequency words </vt:lpstr>
      <vt:lpstr>Learn: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Vick Francis</dc:creator>
  <cp:lastModifiedBy>Shelley Butler</cp:lastModifiedBy>
  <cp:revision>54</cp:revision>
  <dcterms:created xsi:type="dcterms:W3CDTF">2015-11-29T18:35:56Z</dcterms:created>
  <dcterms:modified xsi:type="dcterms:W3CDTF">2019-08-04T11:46:29Z</dcterms:modified>
</cp:coreProperties>
</file>