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60" r:id="rId3"/>
    <p:sldId id="263" r:id="rId4"/>
    <p:sldId id="265" r:id="rId5"/>
    <p:sldId id="264" r:id="rId6"/>
    <p:sldId id="266" r:id="rId7"/>
    <p:sldId id="267" r:id="rId8"/>
    <p:sldId id="269" r:id="rId9"/>
    <p:sldId id="268"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140418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4075946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1524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3001003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3354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3575166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2722817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1666329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146809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B5F99D-206C-49DE-9954-62EEFAF0596D}"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147868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B5F99D-206C-49DE-9954-62EEFAF0596D}"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200719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B5F99D-206C-49DE-9954-62EEFAF0596D}" type="datetimeFigureOut">
              <a:rPr lang="en-GB" smtClean="0"/>
              <a:t>18/12/2018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23405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B5F99D-206C-49DE-9954-62EEFAF0596D}" type="datetimeFigureOut">
              <a:rPr lang="en-GB" smtClean="0"/>
              <a:t>18/12/2018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306957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5F99D-206C-49DE-9954-62EEFAF0596D}" type="datetimeFigureOut">
              <a:rPr lang="en-GB" smtClean="0"/>
              <a:t>18/12/2018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1236466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B5F99D-206C-49DE-9954-62EEFAF0596D}"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2BBC11-1B8C-4847-AD60-47AD749C86C8}" type="slidenum">
              <a:rPr lang="en-GB" smtClean="0"/>
              <a:t>‹#›</a:t>
            </a:fld>
            <a:endParaRPr lang="en-GB"/>
          </a:p>
        </p:txBody>
      </p:sp>
    </p:spTree>
    <p:extLst>
      <p:ext uri="{BB962C8B-B14F-4D97-AF65-F5344CB8AC3E}">
        <p14:creationId xmlns:p14="http://schemas.microsoft.com/office/powerpoint/2010/main" val="2947281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2BBC11-1B8C-4847-AD60-47AD749C86C8}" type="slidenum">
              <a:rPr lang="en-GB" smtClean="0"/>
              <a:t>‹#›</a:t>
            </a:fld>
            <a:endParaRPr lang="en-GB"/>
          </a:p>
        </p:txBody>
      </p:sp>
      <p:sp>
        <p:nvSpPr>
          <p:cNvPr id="5" name="Date Placeholder 4"/>
          <p:cNvSpPr>
            <a:spLocks noGrp="1"/>
          </p:cNvSpPr>
          <p:nvPr>
            <p:ph type="dt" sz="half" idx="10"/>
          </p:nvPr>
        </p:nvSpPr>
        <p:spPr/>
        <p:txBody>
          <a:bodyPr/>
          <a:lstStyle/>
          <a:p>
            <a:fld id="{DCB5F99D-206C-49DE-9954-62EEFAF0596D}" type="datetimeFigureOut">
              <a:rPr lang="en-GB" smtClean="0"/>
              <a:t>18/12/2018</a:t>
            </a:fld>
            <a:endParaRPr lang="en-GB"/>
          </a:p>
        </p:txBody>
      </p:sp>
    </p:spTree>
    <p:extLst>
      <p:ext uri="{BB962C8B-B14F-4D97-AF65-F5344CB8AC3E}">
        <p14:creationId xmlns:p14="http://schemas.microsoft.com/office/powerpoint/2010/main" val="1608657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B5F99D-206C-49DE-9954-62EEFAF0596D}" type="datetimeFigureOut">
              <a:rPr lang="en-GB" smtClean="0"/>
              <a:t>18/12/2018</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2BBC11-1B8C-4847-AD60-47AD749C86C8}" type="slidenum">
              <a:rPr lang="en-GB" smtClean="0"/>
              <a:t>‹#›</a:t>
            </a:fld>
            <a:endParaRPr lang="en-GB"/>
          </a:p>
        </p:txBody>
      </p:sp>
    </p:spTree>
    <p:extLst>
      <p:ext uri="{BB962C8B-B14F-4D97-AF65-F5344CB8AC3E}">
        <p14:creationId xmlns:p14="http://schemas.microsoft.com/office/powerpoint/2010/main" val="34238573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latin typeface="Kristen ITC" panose="03050502040202030202" pitchFamily="66" charset="0"/>
              </a:rPr>
              <a:t>Townley</a:t>
            </a:r>
            <a:r>
              <a:rPr lang="en-US" dirty="0" smtClean="0">
                <a:latin typeface="Kristen ITC" panose="03050502040202030202" pitchFamily="66" charset="0"/>
              </a:rPr>
              <a:t> School</a:t>
            </a:r>
            <a:endParaRPr lang="en-GB" dirty="0">
              <a:latin typeface="Kristen ITC" panose="03050502040202030202" pitchFamily="66" charset="0"/>
            </a:endParaRPr>
          </a:p>
        </p:txBody>
      </p:sp>
      <p:sp>
        <p:nvSpPr>
          <p:cNvPr id="3" name="Subtitle 2"/>
          <p:cNvSpPr>
            <a:spLocks noGrp="1"/>
          </p:cNvSpPr>
          <p:nvPr>
            <p:ph type="subTitle" idx="1"/>
          </p:nvPr>
        </p:nvSpPr>
        <p:spPr>
          <a:xfrm>
            <a:off x="1507066" y="4050833"/>
            <a:ext cx="8734213" cy="1096899"/>
          </a:xfrm>
        </p:spPr>
        <p:txBody>
          <a:bodyPr>
            <a:normAutofit/>
          </a:bodyPr>
          <a:lstStyle/>
          <a:p>
            <a:r>
              <a:rPr lang="en-US" sz="3200" dirty="0" smtClean="0">
                <a:latin typeface="Kristen ITC" panose="03050502040202030202" pitchFamily="66" charset="0"/>
              </a:rPr>
              <a:t>Guided Reading Workshop for Parents</a:t>
            </a:r>
            <a:endParaRPr lang="en-GB" sz="3200" dirty="0">
              <a:latin typeface="Kristen ITC" panose="03050502040202030202" pitchFamily="66" charset="0"/>
            </a:endParaRPr>
          </a:p>
        </p:txBody>
      </p:sp>
    </p:spTree>
    <p:extLst>
      <p:ext uri="{BB962C8B-B14F-4D97-AF65-F5344CB8AC3E}">
        <p14:creationId xmlns:p14="http://schemas.microsoft.com/office/powerpoint/2010/main" val="330299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Darter &amp; </a:t>
            </a:r>
            <a:r>
              <a:rPr lang="en-US" dirty="0" err="1" smtClean="0"/>
              <a:t>Cubtail</a:t>
            </a:r>
            <a:endParaRPr lang="en-GB" dirty="0"/>
          </a:p>
        </p:txBody>
      </p:sp>
      <p:sp>
        <p:nvSpPr>
          <p:cNvPr id="3" name="Content Placeholder 2"/>
          <p:cNvSpPr>
            <a:spLocks noGrp="1"/>
          </p:cNvSpPr>
          <p:nvPr>
            <p:ph idx="1"/>
          </p:nvPr>
        </p:nvSpPr>
        <p:spPr/>
        <p:txBody>
          <a:bodyPr/>
          <a:lstStyle/>
          <a:p>
            <a:r>
              <a:rPr lang="en-US" dirty="0" smtClean="0"/>
              <a:t>After lunch a child is allowed to select a book from the library. Sounds from the phonics lesson are reviewed and listened for whilst the story is being read. The use of ‘real books’ is important as it exposes children to a variety of quality texts rather than those that have just been published to reflect a stage of phonics.</a:t>
            </a:r>
          </a:p>
          <a:p>
            <a:r>
              <a:rPr lang="en-US" dirty="0" smtClean="0"/>
              <a:t>At the end of the day everyone shares the story that will be used in the following days phonics lesson giving the opportunity for pre-teaching to take place.</a:t>
            </a:r>
          </a:p>
          <a:p>
            <a:r>
              <a:rPr lang="en-US" dirty="0" err="1" smtClean="0"/>
              <a:t>Cubtail</a:t>
            </a:r>
            <a:r>
              <a:rPr lang="en-US" dirty="0" smtClean="0"/>
              <a:t> share the story from the </a:t>
            </a:r>
            <a:r>
              <a:rPr lang="en-US" smtClean="0"/>
              <a:t>morning phonics </a:t>
            </a:r>
            <a:r>
              <a:rPr lang="en-US" dirty="0" smtClean="0"/>
              <a:t>session in group time as well as nursery rhymes, poems and other stories. They are introduced to alliteration, onomatopoeia and encouraged to talk about the stories. </a:t>
            </a:r>
          </a:p>
          <a:p>
            <a:endParaRPr lang="en-GB" dirty="0"/>
          </a:p>
        </p:txBody>
      </p:sp>
    </p:spTree>
    <p:extLst>
      <p:ext uri="{BB962C8B-B14F-4D97-AF65-F5344CB8AC3E}">
        <p14:creationId xmlns:p14="http://schemas.microsoft.com/office/powerpoint/2010/main" val="387405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Kristen ITC" panose="03050502040202030202" pitchFamily="66" charset="0"/>
              </a:rPr>
              <a:t>Aims of the workshop  </a:t>
            </a:r>
            <a:endParaRPr lang="en-GB" dirty="0">
              <a:latin typeface="Kristen ITC" panose="03050502040202030202" pitchFamily="66" charset="0"/>
            </a:endParaRPr>
          </a:p>
        </p:txBody>
      </p:sp>
      <p:sp>
        <p:nvSpPr>
          <p:cNvPr id="3" name="Content Placeholder 2"/>
          <p:cNvSpPr>
            <a:spLocks noGrp="1"/>
          </p:cNvSpPr>
          <p:nvPr>
            <p:ph idx="1"/>
          </p:nvPr>
        </p:nvSpPr>
        <p:spPr/>
        <p:txBody>
          <a:bodyPr/>
          <a:lstStyle/>
          <a:p>
            <a:r>
              <a:rPr lang="en-US" dirty="0" smtClean="0">
                <a:latin typeface="Kristen ITC" panose="03050502040202030202" pitchFamily="66" charset="0"/>
              </a:rPr>
              <a:t>To gain an understanding of what guided reading is and how we do it at </a:t>
            </a:r>
            <a:r>
              <a:rPr lang="en-US" dirty="0" err="1" smtClean="0">
                <a:latin typeface="Kristen ITC" panose="03050502040202030202" pitchFamily="66" charset="0"/>
              </a:rPr>
              <a:t>Townley</a:t>
            </a:r>
            <a:r>
              <a:rPr lang="en-US" dirty="0" smtClean="0">
                <a:latin typeface="Kristen ITC" panose="03050502040202030202" pitchFamily="66" charset="0"/>
              </a:rPr>
              <a:t>.</a:t>
            </a:r>
          </a:p>
          <a:p>
            <a:endParaRPr lang="en-US" dirty="0">
              <a:latin typeface="Kristen ITC" panose="03050502040202030202" pitchFamily="66" charset="0"/>
            </a:endParaRPr>
          </a:p>
          <a:p>
            <a:r>
              <a:rPr lang="en-US" dirty="0" smtClean="0">
                <a:latin typeface="Kristen ITC" panose="03050502040202030202" pitchFamily="66" charset="0"/>
              </a:rPr>
              <a:t>To understand some of the key reading and comprehension skills children need and strategies that can be used to support and develop these (which can also be used at home)</a:t>
            </a:r>
            <a:endParaRPr lang="en-GB" dirty="0">
              <a:latin typeface="Kristen ITC" panose="03050502040202030202"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8575" y="4537655"/>
            <a:ext cx="1590675" cy="1619596"/>
          </a:xfrm>
          <a:prstGeom prst="rect">
            <a:avLst/>
          </a:prstGeom>
        </p:spPr>
      </p:pic>
    </p:spTree>
    <p:extLst>
      <p:ext uri="{BB962C8B-B14F-4D97-AF65-F5344CB8AC3E}">
        <p14:creationId xmlns:p14="http://schemas.microsoft.com/office/powerpoint/2010/main" val="1331451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Guided Reading ?</a:t>
            </a:r>
            <a:endParaRPr lang="en-GB" dirty="0"/>
          </a:p>
        </p:txBody>
      </p:sp>
      <p:sp>
        <p:nvSpPr>
          <p:cNvPr id="3" name="Content Placeholder 2"/>
          <p:cNvSpPr>
            <a:spLocks noGrp="1"/>
          </p:cNvSpPr>
          <p:nvPr>
            <p:ph idx="1"/>
          </p:nvPr>
        </p:nvSpPr>
        <p:spPr>
          <a:xfrm>
            <a:off x="677334" y="1502229"/>
            <a:ext cx="8596668" cy="4572000"/>
          </a:xfrm>
        </p:spPr>
        <p:txBody>
          <a:bodyPr/>
          <a:lstStyle/>
          <a:p>
            <a:pPr marL="0" indent="0">
              <a:buNone/>
            </a:pPr>
            <a:endParaRPr lang="en-US" dirty="0" smtClean="0">
              <a:latin typeface="Kristen ITC" panose="03050502040202030202" pitchFamily="66" charset="0"/>
            </a:endParaRPr>
          </a:p>
          <a:p>
            <a:endParaRPr lang="en-US" dirty="0" smtClean="0">
              <a:latin typeface="Kristen ITC" panose="03050502040202030202" pitchFamily="66" charset="0"/>
            </a:endParaRPr>
          </a:p>
          <a:p>
            <a:r>
              <a:rPr lang="en-US" dirty="0" smtClean="0">
                <a:latin typeface="Kristen ITC" panose="03050502040202030202" pitchFamily="66" charset="0"/>
              </a:rPr>
              <a:t>It is a commonly used term to describe the teaching of reading in small groups.</a:t>
            </a:r>
          </a:p>
          <a:p>
            <a:r>
              <a:rPr lang="en-US" dirty="0" smtClean="0">
                <a:latin typeface="Kristen ITC" panose="03050502040202030202" pitchFamily="66" charset="0"/>
              </a:rPr>
              <a:t>An adult works with a small group of pupils who can all read similar levels of texts and are in need of learning a particular strategy to help them develop a better understanding of what they are reading. </a:t>
            </a:r>
          </a:p>
          <a:p>
            <a:r>
              <a:rPr lang="en-US" dirty="0" smtClean="0">
                <a:latin typeface="Kristen ITC" panose="03050502040202030202" pitchFamily="66" charset="0"/>
              </a:rPr>
              <a:t>It also encourages use of problem-solving strategies to work out words they don’t know and understand concepts or ideas they have never before encountered.</a:t>
            </a:r>
            <a:endParaRPr lang="en-GB" dirty="0">
              <a:latin typeface="Kristen ITC" panose="03050502040202030202" pitchFamily="66" charset="0"/>
            </a:endParaRPr>
          </a:p>
        </p:txBody>
      </p:sp>
      <p:pic>
        <p:nvPicPr>
          <p:cNvPr id="4" name="Picture 3"/>
          <p:cNvPicPr>
            <a:picLocks noChangeAspect="1"/>
          </p:cNvPicPr>
          <p:nvPr/>
        </p:nvPicPr>
        <p:blipFill>
          <a:blip r:embed="rId2"/>
          <a:stretch>
            <a:fillRect/>
          </a:stretch>
        </p:blipFill>
        <p:spPr>
          <a:xfrm>
            <a:off x="3920067" y="4786813"/>
            <a:ext cx="2111201" cy="2180045"/>
          </a:xfrm>
          <a:prstGeom prst="rect">
            <a:avLst/>
          </a:prstGeom>
        </p:spPr>
      </p:pic>
    </p:spTree>
    <p:extLst>
      <p:ext uri="{BB962C8B-B14F-4D97-AF65-F5344CB8AC3E}">
        <p14:creationId xmlns:p14="http://schemas.microsoft.com/office/powerpoint/2010/main" val="2423370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Kristen ITC" panose="03050502040202030202" pitchFamily="66" charset="0"/>
              </a:rPr>
              <a:t>What does a Guided Reading session look like?</a:t>
            </a:r>
            <a:endParaRPr lang="en-GB" sz="2800" dirty="0">
              <a:latin typeface="Kristen ITC" panose="03050502040202030202"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Kristen ITC" panose="03050502040202030202" pitchFamily="66" charset="0"/>
              </a:rPr>
              <a:t>In Hawker Class Guided </a:t>
            </a:r>
            <a:r>
              <a:rPr lang="en-US" dirty="0">
                <a:latin typeface="Kristen ITC" panose="03050502040202030202" pitchFamily="66" charset="0"/>
              </a:rPr>
              <a:t>R</a:t>
            </a:r>
            <a:r>
              <a:rPr lang="en-US" dirty="0" smtClean="0">
                <a:latin typeface="Kristen ITC" panose="03050502040202030202" pitchFamily="66" charset="0"/>
              </a:rPr>
              <a:t>eading sessions take </a:t>
            </a:r>
            <a:r>
              <a:rPr lang="en-US" dirty="0">
                <a:latin typeface="Kristen ITC" panose="03050502040202030202" pitchFamily="66" charset="0"/>
              </a:rPr>
              <a:t>place everyday and in Emerald and </a:t>
            </a:r>
            <a:r>
              <a:rPr lang="en-US" dirty="0" smtClean="0">
                <a:latin typeface="Kristen ITC" panose="03050502040202030202" pitchFamily="66" charset="0"/>
              </a:rPr>
              <a:t>Emperor two to three times a week.</a:t>
            </a:r>
          </a:p>
          <a:p>
            <a:r>
              <a:rPr lang="en-US" dirty="0" smtClean="0">
                <a:latin typeface="Kristen ITC" panose="03050502040202030202" pitchFamily="66" charset="0"/>
              </a:rPr>
              <a:t>A session lasts for 20 - 30 minutes.</a:t>
            </a:r>
          </a:p>
          <a:p>
            <a:r>
              <a:rPr lang="en-US" dirty="0" smtClean="0">
                <a:latin typeface="Kristen ITC" panose="03050502040202030202" pitchFamily="66" charset="0"/>
              </a:rPr>
              <a:t>In Year 1 Guided Reading supports strategies to decode text building up to  developing strategies to help them understand what they are reading.</a:t>
            </a:r>
          </a:p>
          <a:p>
            <a:r>
              <a:rPr lang="en-US" dirty="0" smtClean="0">
                <a:latin typeface="Kristen ITC" panose="03050502040202030202" pitchFamily="66" charset="0"/>
              </a:rPr>
              <a:t>Guided Reading sessions are led by the class teacher and teaching assistants.</a:t>
            </a:r>
          </a:p>
          <a:p>
            <a:r>
              <a:rPr lang="en-US" dirty="0" smtClean="0">
                <a:latin typeface="Kristen ITC" panose="03050502040202030202" pitchFamily="66" charset="0"/>
              </a:rPr>
              <a:t>There can be up to 8 children in a Guided Reading Group and they are all reading the same text (fiction, non-fiction, play-scripts, topic related, newspaper etc.)</a:t>
            </a:r>
          </a:p>
          <a:p>
            <a:r>
              <a:rPr lang="en-US" dirty="0" smtClean="0">
                <a:latin typeface="Kristen ITC" panose="03050502040202030202" pitchFamily="66" charset="0"/>
              </a:rPr>
              <a:t>While a teacher is running a guided reading session, the rest of the class are working independently completing a range of activities based on the text they have been reading.,</a:t>
            </a:r>
            <a:endParaRPr lang="en-GB" dirty="0">
              <a:latin typeface="Kristen ITC" panose="03050502040202030202" pitchFamily="66" charset="0"/>
            </a:endParaRPr>
          </a:p>
        </p:txBody>
      </p:sp>
    </p:spTree>
    <p:extLst>
      <p:ext uri="{BB962C8B-B14F-4D97-AF65-F5344CB8AC3E}">
        <p14:creationId xmlns:p14="http://schemas.microsoft.com/office/powerpoint/2010/main" val="2442670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Kristen ITC" panose="03050502040202030202" pitchFamily="66" charset="0"/>
              </a:rPr>
              <a:t>Structure of a guided Reading Session</a:t>
            </a:r>
            <a:endParaRPr lang="en-GB" sz="3200" dirty="0">
              <a:latin typeface="Kristen ITC" panose="03050502040202030202" pitchFamily="66" charset="0"/>
            </a:endParaRPr>
          </a:p>
        </p:txBody>
      </p:sp>
      <p:sp>
        <p:nvSpPr>
          <p:cNvPr id="3" name="Content Placeholder 2"/>
          <p:cNvSpPr>
            <a:spLocks noGrp="1"/>
          </p:cNvSpPr>
          <p:nvPr>
            <p:ph idx="1"/>
          </p:nvPr>
        </p:nvSpPr>
        <p:spPr/>
        <p:txBody>
          <a:bodyPr/>
          <a:lstStyle/>
          <a:p>
            <a:r>
              <a:rPr lang="en-US" dirty="0" smtClean="0">
                <a:latin typeface="Kristen ITC" panose="03050502040202030202" pitchFamily="66" charset="0"/>
              </a:rPr>
              <a:t>1. Book introduction</a:t>
            </a:r>
          </a:p>
          <a:p>
            <a:r>
              <a:rPr lang="en-US" dirty="0" smtClean="0">
                <a:latin typeface="Kristen ITC" panose="03050502040202030202" pitchFamily="66" charset="0"/>
              </a:rPr>
              <a:t>Looking at the cover and the blurb or if lap tops are being used the introductory page.</a:t>
            </a:r>
          </a:p>
        </p:txBody>
      </p:sp>
      <p:pic>
        <p:nvPicPr>
          <p:cNvPr id="5" name="Picture 4"/>
          <p:cNvPicPr>
            <a:picLocks noChangeAspect="1"/>
          </p:cNvPicPr>
          <p:nvPr/>
        </p:nvPicPr>
        <p:blipFill>
          <a:blip r:embed="rId2"/>
          <a:stretch>
            <a:fillRect/>
          </a:stretch>
        </p:blipFill>
        <p:spPr>
          <a:xfrm>
            <a:off x="2847704" y="4506686"/>
            <a:ext cx="4323806" cy="1764865"/>
          </a:xfrm>
          <a:prstGeom prst="rect">
            <a:avLst/>
          </a:prstGeom>
        </p:spPr>
      </p:pic>
    </p:spTree>
    <p:extLst>
      <p:ext uri="{BB962C8B-B14F-4D97-AF65-F5344CB8AC3E}">
        <p14:creationId xmlns:p14="http://schemas.microsoft.com/office/powerpoint/2010/main" val="2565505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9155"/>
            <a:ext cx="8596668" cy="722811"/>
          </a:xfrm>
        </p:spPr>
        <p:txBody>
          <a:bodyPr/>
          <a:lstStyle/>
          <a:p>
            <a:r>
              <a:rPr lang="en-US" dirty="0" smtClean="0"/>
              <a:t>2. Strategy Check</a:t>
            </a:r>
            <a:endParaRPr lang="en-GB" dirty="0"/>
          </a:p>
        </p:txBody>
      </p:sp>
      <p:sp>
        <p:nvSpPr>
          <p:cNvPr id="3" name="Content Placeholder 2"/>
          <p:cNvSpPr>
            <a:spLocks noGrp="1"/>
          </p:cNvSpPr>
          <p:nvPr>
            <p:ph idx="1"/>
          </p:nvPr>
        </p:nvSpPr>
        <p:spPr>
          <a:xfrm>
            <a:off x="677334" y="1162594"/>
            <a:ext cx="8596668" cy="5695406"/>
          </a:xfrm>
        </p:spPr>
        <p:txBody>
          <a:bodyPr>
            <a:normAutofit/>
          </a:bodyPr>
          <a:lstStyle/>
          <a:p>
            <a:r>
              <a:rPr lang="en-US" sz="1500" dirty="0" smtClean="0">
                <a:latin typeface="Kristen ITC" panose="03050502040202030202" pitchFamily="66" charset="0"/>
              </a:rPr>
              <a:t>Recapping reading strategies that they can use to help them understand the text.</a:t>
            </a:r>
          </a:p>
          <a:p>
            <a:r>
              <a:rPr lang="en-US" sz="1500" dirty="0" smtClean="0">
                <a:latin typeface="Kristen ITC" panose="03050502040202030202" pitchFamily="66" charset="0"/>
              </a:rPr>
              <a:t>These are strategies that we encourage the children to use at home too! </a:t>
            </a:r>
          </a:p>
          <a:p>
            <a:pPr marL="0" indent="0">
              <a:buNone/>
            </a:pPr>
            <a:r>
              <a:rPr lang="en-US" sz="1500" u="sng" dirty="0" smtClean="0">
                <a:latin typeface="Kristen ITC" panose="03050502040202030202" pitchFamily="66" charset="0"/>
              </a:rPr>
              <a:t>Strategies to support decoding </a:t>
            </a:r>
          </a:p>
          <a:p>
            <a:r>
              <a:rPr lang="en-US" sz="1500" dirty="0" smtClean="0">
                <a:latin typeface="Kristen ITC" panose="03050502040202030202" pitchFamily="66" charset="0"/>
              </a:rPr>
              <a:t>Using pictures as prompts</a:t>
            </a:r>
          </a:p>
          <a:p>
            <a:r>
              <a:rPr lang="en-US" sz="1500" dirty="0" smtClean="0">
                <a:latin typeface="Kristen ITC" panose="03050502040202030202" pitchFamily="66" charset="0"/>
              </a:rPr>
              <a:t>Sounding out new words</a:t>
            </a:r>
          </a:p>
          <a:p>
            <a:r>
              <a:rPr lang="en-US" sz="1500" dirty="0" smtClean="0">
                <a:latin typeface="Kristen ITC" panose="03050502040202030202" pitchFamily="66" charset="0"/>
              </a:rPr>
              <a:t>Splitting up longer words</a:t>
            </a:r>
          </a:p>
          <a:p>
            <a:r>
              <a:rPr lang="en-US" sz="1500" dirty="0" smtClean="0">
                <a:latin typeface="Kristen ITC" panose="03050502040202030202" pitchFamily="66" charset="0"/>
              </a:rPr>
              <a:t>Missing out the word and reading to the end of the sentence and then returning to the  word.</a:t>
            </a:r>
          </a:p>
          <a:p>
            <a:pPr marL="0" indent="0">
              <a:buNone/>
            </a:pPr>
            <a:r>
              <a:rPr lang="en-US" sz="1500" u="sng" dirty="0" smtClean="0">
                <a:latin typeface="Kristen ITC" panose="03050502040202030202" pitchFamily="66" charset="0"/>
              </a:rPr>
              <a:t>Strategies to support comprehension</a:t>
            </a:r>
          </a:p>
          <a:p>
            <a:r>
              <a:rPr lang="en-US" sz="1500" dirty="0" smtClean="0">
                <a:latin typeface="Kristen ITC" panose="03050502040202030202" pitchFamily="66" charset="0"/>
              </a:rPr>
              <a:t>Predicting</a:t>
            </a:r>
          </a:p>
          <a:p>
            <a:r>
              <a:rPr lang="en-US" sz="1500" dirty="0" smtClean="0">
                <a:latin typeface="Kristen ITC" panose="03050502040202030202" pitchFamily="66" charset="0"/>
              </a:rPr>
              <a:t>Questioning</a:t>
            </a:r>
          </a:p>
          <a:p>
            <a:r>
              <a:rPr lang="en-US" sz="1500" dirty="0" smtClean="0">
                <a:latin typeface="Kristen ITC" panose="03050502040202030202" pitchFamily="66" charset="0"/>
              </a:rPr>
              <a:t>Summarizing</a:t>
            </a:r>
          </a:p>
          <a:p>
            <a:r>
              <a:rPr lang="en-US" sz="1500" dirty="0" smtClean="0">
                <a:latin typeface="Kristen ITC" panose="03050502040202030202" pitchFamily="66" charset="0"/>
              </a:rPr>
              <a:t>Clarifying</a:t>
            </a:r>
          </a:p>
          <a:p>
            <a:r>
              <a:rPr lang="en-US" sz="1500" dirty="0" smtClean="0">
                <a:latin typeface="Kristen ITC" panose="03050502040202030202" pitchFamily="66" charset="0"/>
              </a:rPr>
              <a:t>Thinking aloud</a:t>
            </a:r>
          </a:p>
          <a:p>
            <a:r>
              <a:rPr lang="en-US" sz="1500" dirty="0" smtClean="0">
                <a:latin typeface="Kristen ITC" panose="03050502040202030202" pitchFamily="66" charset="0"/>
              </a:rPr>
              <a:t>Noting the text structure</a:t>
            </a:r>
          </a:p>
          <a:p>
            <a:r>
              <a:rPr lang="en-US" sz="1500" dirty="0" err="1" smtClean="0">
                <a:latin typeface="Kristen ITC" panose="03050502040202030202" pitchFamily="66" charset="0"/>
              </a:rPr>
              <a:t>Visualising</a:t>
            </a:r>
            <a:endParaRPr lang="en-US" sz="1500" dirty="0" smtClean="0">
              <a:latin typeface="Kristen ITC" panose="03050502040202030202" pitchFamily="66" charset="0"/>
            </a:endParaRPr>
          </a:p>
          <a:p>
            <a:endParaRPr lang="en-US" sz="1500" dirty="0" smtClean="0">
              <a:latin typeface="Kristen ITC" panose="03050502040202030202" pitchFamily="66" charset="0"/>
            </a:endParaRPr>
          </a:p>
          <a:p>
            <a:endParaRPr lang="en-US" sz="1500" dirty="0" smtClean="0">
              <a:latin typeface="Kristen ITC" panose="03050502040202030202" pitchFamily="66" charset="0"/>
            </a:endParaRPr>
          </a:p>
          <a:p>
            <a:endParaRPr lang="en-US" sz="1700" dirty="0" smtClean="0">
              <a:latin typeface="Kristen ITC" panose="03050502040202030202" pitchFamily="66" charset="0"/>
            </a:endParaRPr>
          </a:p>
          <a:p>
            <a:endParaRPr lang="en-US" sz="1700" dirty="0" smtClean="0">
              <a:latin typeface="Kristen ITC" panose="03050502040202030202" pitchFamily="66" charset="0"/>
            </a:endParaRPr>
          </a:p>
          <a:p>
            <a:endParaRPr lang="en-US" sz="2100" dirty="0" smtClean="0">
              <a:latin typeface="Kristen ITC" panose="03050502040202030202" pitchFamily="66" charset="0"/>
            </a:endParaRPr>
          </a:p>
          <a:p>
            <a:endParaRPr lang="en-US" sz="2100" dirty="0" smtClean="0">
              <a:latin typeface="Kristen ITC" panose="03050502040202030202" pitchFamily="66" charset="0"/>
            </a:endParaRPr>
          </a:p>
          <a:p>
            <a:endParaRPr lang="en-US" dirty="0" smtClean="0">
              <a:latin typeface="Kristen ITC" panose="03050502040202030202" pitchFamily="66" charset="0"/>
            </a:endParaRPr>
          </a:p>
          <a:p>
            <a:endParaRPr lang="en-GB" dirty="0"/>
          </a:p>
        </p:txBody>
      </p:sp>
    </p:spTree>
    <p:extLst>
      <p:ext uri="{BB962C8B-B14F-4D97-AF65-F5344CB8AC3E}">
        <p14:creationId xmlns:p14="http://schemas.microsoft.com/office/powerpoint/2010/main" val="1356415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Independent Reading Session</a:t>
            </a:r>
            <a:endParaRPr lang="en-GB" dirty="0"/>
          </a:p>
        </p:txBody>
      </p:sp>
      <p:sp>
        <p:nvSpPr>
          <p:cNvPr id="3" name="Content Placeholder 2"/>
          <p:cNvSpPr>
            <a:spLocks noGrp="1"/>
          </p:cNvSpPr>
          <p:nvPr>
            <p:ph idx="1"/>
          </p:nvPr>
        </p:nvSpPr>
        <p:spPr/>
        <p:txBody>
          <a:bodyPr/>
          <a:lstStyle/>
          <a:p>
            <a:r>
              <a:rPr lang="en-US" dirty="0" smtClean="0"/>
              <a:t>A reading focus for the session is introduced.</a:t>
            </a:r>
          </a:p>
          <a:p>
            <a:r>
              <a:rPr lang="en-US" dirty="0" smtClean="0"/>
              <a:t>Children read a set piece of text while the adult listens to individuals.</a:t>
            </a:r>
          </a:p>
          <a:p>
            <a:endParaRPr lang="en-GB" dirty="0"/>
          </a:p>
        </p:txBody>
      </p:sp>
      <p:pic>
        <p:nvPicPr>
          <p:cNvPr id="4" name="Picture 3"/>
          <p:cNvPicPr>
            <a:picLocks noChangeAspect="1"/>
          </p:cNvPicPr>
          <p:nvPr/>
        </p:nvPicPr>
        <p:blipFill>
          <a:blip r:embed="rId2"/>
          <a:stretch>
            <a:fillRect/>
          </a:stretch>
        </p:blipFill>
        <p:spPr>
          <a:xfrm>
            <a:off x="2429691" y="3709850"/>
            <a:ext cx="5447212" cy="2331511"/>
          </a:xfrm>
          <a:prstGeom prst="rect">
            <a:avLst/>
          </a:prstGeom>
        </p:spPr>
      </p:pic>
    </p:spTree>
    <p:extLst>
      <p:ext uri="{BB962C8B-B14F-4D97-AF65-F5344CB8AC3E}">
        <p14:creationId xmlns:p14="http://schemas.microsoft.com/office/powerpoint/2010/main" val="839503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Return and Respond to text	</a:t>
            </a:r>
            <a:endParaRPr lang="en-GB" dirty="0"/>
          </a:p>
        </p:txBody>
      </p:sp>
      <p:sp>
        <p:nvSpPr>
          <p:cNvPr id="3" name="Content Placeholder 2"/>
          <p:cNvSpPr>
            <a:spLocks noGrp="1"/>
          </p:cNvSpPr>
          <p:nvPr>
            <p:ph idx="1"/>
          </p:nvPr>
        </p:nvSpPr>
        <p:spPr/>
        <p:txBody>
          <a:bodyPr/>
          <a:lstStyle/>
          <a:p>
            <a:r>
              <a:rPr lang="en-US" dirty="0" smtClean="0"/>
              <a:t>The group come back together and think about the session focus. Through targeted questioning the children discuss the pages they have just read.</a:t>
            </a:r>
          </a:p>
          <a:p>
            <a:endParaRPr lang="en-US" dirty="0"/>
          </a:p>
          <a:p>
            <a:r>
              <a:rPr lang="en-US" dirty="0" smtClean="0"/>
              <a:t>Finally the children recap what they have learnt.</a:t>
            </a:r>
            <a:endParaRPr lang="en-GB" dirty="0"/>
          </a:p>
        </p:txBody>
      </p:sp>
      <p:pic>
        <p:nvPicPr>
          <p:cNvPr id="4" name="Picture 3"/>
          <p:cNvPicPr>
            <a:picLocks noChangeAspect="1"/>
          </p:cNvPicPr>
          <p:nvPr/>
        </p:nvPicPr>
        <p:blipFill>
          <a:blip r:embed="rId2"/>
          <a:stretch>
            <a:fillRect/>
          </a:stretch>
        </p:blipFill>
        <p:spPr>
          <a:xfrm>
            <a:off x="3828627" y="4091506"/>
            <a:ext cx="2111201" cy="2180045"/>
          </a:xfrm>
          <a:prstGeom prst="rect">
            <a:avLst/>
          </a:prstGeom>
        </p:spPr>
      </p:pic>
    </p:spTree>
    <p:extLst>
      <p:ext uri="{BB962C8B-B14F-4D97-AF65-F5344CB8AC3E}">
        <p14:creationId xmlns:p14="http://schemas.microsoft.com/office/powerpoint/2010/main" val="1621602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200" dirty="0" smtClean="0"/>
              <a:t>Shared Reading in Darter &amp; </a:t>
            </a:r>
            <a:r>
              <a:rPr lang="en-US" sz="3200" dirty="0" err="1" smtClean="0"/>
              <a:t>Cubtail</a:t>
            </a:r>
            <a:endParaRPr lang="en-GB" sz="3200" dirty="0"/>
          </a:p>
        </p:txBody>
      </p:sp>
      <p:sp>
        <p:nvSpPr>
          <p:cNvPr id="3" name="Content Placeholder 2"/>
          <p:cNvSpPr>
            <a:spLocks noGrp="1"/>
          </p:cNvSpPr>
          <p:nvPr>
            <p:ph idx="1"/>
          </p:nvPr>
        </p:nvSpPr>
        <p:spPr/>
        <p:txBody>
          <a:bodyPr/>
          <a:lstStyle/>
          <a:p>
            <a:r>
              <a:rPr lang="en-US" dirty="0" smtClean="0"/>
              <a:t>During their phonics lesson Darter use a shared book that links to the phonemes they are focusing on that day. They also listen for other sounds already taught and tricky words.</a:t>
            </a:r>
          </a:p>
          <a:p>
            <a:r>
              <a:rPr lang="en-US" dirty="0" smtClean="0"/>
              <a:t>Each book is supplied with a comprehension book mark that encourages strategies similar to those used in guide reading.</a:t>
            </a:r>
            <a:endParaRPr lang="en-US" dirty="0"/>
          </a:p>
          <a:p>
            <a:r>
              <a:rPr lang="en-US" dirty="0" smtClean="0"/>
              <a:t>Vocabulary check</a:t>
            </a:r>
          </a:p>
          <a:p>
            <a:r>
              <a:rPr lang="en-US" dirty="0" smtClean="0"/>
              <a:t>Predict and explore</a:t>
            </a:r>
          </a:p>
          <a:p>
            <a:r>
              <a:rPr lang="en-US" dirty="0" smtClean="0"/>
              <a:t>Read and Respond for use both during the session and after. (An example is available</a:t>
            </a:r>
            <a:r>
              <a:rPr lang="en-US" b="1" dirty="0"/>
              <a:t>)</a:t>
            </a:r>
            <a:endParaRPr lang="en-GB" dirty="0"/>
          </a:p>
        </p:txBody>
      </p:sp>
    </p:spTree>
    <p:extLst>
      <p:ext uri="{BB962C8B-B14F-4D97-AF65-F5344CB8AC3E}">
        <p14:creationId xmlns:p14="http://schemas.microsoft.com/office/powerpoint/2010/main" val="1308611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257</TotalTime>
  <Words>682</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Kristen ITC</vt:lpstr>
      <vt:lpstr>Trebuchet MS</vt:lpstr>
      <vt:lpstr>Wingdings 3</vt:lpstr>
      <vt:lpstr>Facet</vt:lpstr>
      <vt:lpstr>Townley School</vt:lpstr>
      <vt:lpstr>Aims of the workshop  </vt:lpstr>
      <vt:lpstr>What is Guided Reading ?</vt:lpstr>
      <vt:lpstr>What does a Guided Reading session look like?</vt:lpstr>
      <vt:lpstr>Structure of a guided Reading Session</vt:lpstr>
      <vt:lpstr>2. Strategy Check</vt:lpstr>
      <vt:lpstr>3. Independent Reading Session</vt:lpstr>
      <vt:lpstr>4 Return and Respond to text </vt:lpstr>
      <vt:lpstr> Shared Reading in Darter &amp; Cubtail</vt:lpstr>
      <vt:lpstr>Darter &amp; Cubtail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Townley School</dc:title>
  <dc:creator>MFord</dc:creator>
  <cp:lastModifiedBy>MFord</cp:lastModifiedBy>
  <cp:revision>26</cp:revision>
  <dcterms:created xsi:type="dcterms:W3CDTF">2018-10-29T12:09:06Z</dcterms:created>
  <dcterms:modified xsi:type="dcterms:W3CDTF">2018-12-18T09:56:32Z</dcterms:modified>
</cp:coreProperties>
</file>